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0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Елена Сапоровская" initials="ЕС" lastIdx="1" clrIdx="0">
    <p:extLst>
      <p:ext uri="{19B8F6BF-5375-455C-9EA6-DF929625EA0E}">
        <p15:presenceInfo xmlns:p15="http://schemas.microsoft.com/office/powerpoint/2012/main" userId="5bcebf7a57321c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43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sv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64BD44-FCE7-480C-A646-26CC53FB3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2584096"/>
          </a:xfrm>
        </p:spPr>
        <p:txBody>
          <a:bodyPr>
            <a:normAutofit fontScale="90000"/>
          </a:bodyPr>
          <a:lstStyle/>
          <a:p>
            <a:r>
              <a:rPr lang="ru-RU" sz="5000" dirty="0">
                <a:effectLst/>
              </a:rPr>
              <a:t>Моделирование эволюции планетной системы </a:t>
            </a:r>
            <a:r>
              <a:rPr lang="en-US" sz="5000" dirty="0">
                <a:effectLst/>
              </a:rPr>
              <a:t>TRAPPIST</a:t>
            </a:r>
            <a:r>
              <a:rPr lang="ru-RU" sz="5000" dirty="0">
                <a:effectLst/>
              </a:rPr>
              <a:t>-1</a:t>
            </a:r>
            <a:br>
              <a:rPr lang="ru-RU" dirty="0">
                <a:effectLst/>
              </a:rPr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68D924-790E-45DF-A054-D08C11E38F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Годовой проект по информатике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C16541-6AE0-4A1B-9636-E5E7B6FC4092}"/>
              </a:ext>
            </a:extLst>
          </p:cNvPr>
          <p:cNvSpPr txBox="1"/>
          <p:nvPr/>
        </p:nvSpPr>
        <p:spPr>
          <a:xfrm>
            <a:off x="8147710" y="6264326"/>
            <a:ext cx="449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ru-RU" dirty="0" err="1"/>
              <a:t>Клопова</a:t>
            </a:r>
            <a:r>
              <a:rPr lang="ru-RU" dirty="0"/>
              <a:t>-Сапоровская Ирина, 10-2</a:t>
            </a:r>
          </a:p>
        </p:txBody>
      </p:sp>
    </p:spTree>
    <p:extLst>
      <p:ext uri="{BB962C8B-B14F-4D97-AF65-F5344CB8AC3E}">
        <p14:creationId xmlns:p14="http://schemas.microsoft.com/office/powerpoint/2010/main" val="1864958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4119A-C087-4895-BB2A-BB1F8A19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Метод решения</a:t>
            </a:r>
            <a:br>
              <a:rPr lang="ru-RU" dirty="0"/>
            </a:br>
            <a:r>
              <a:rPr lang="ru-RU" sz="2700" dirty="0"/>
              <a:t>Развернутый пункт 3</a:t>
            </a:r>
          </a:p>
        </p:txBody>
      </p:sp>
      <p:sp>
        <p:nvSpPr>
          <p:cNvPr id="4" name="Ромб 3">
            <a:extLst>
              <a:ext uri="{FF2B5EF4-FFF2-40B4-BE49-F238E27FC236}">
                <a16:creationId xmlns:a16="http://schemas.microsoft.com/office/drawing/2014/main" id="{6E40C884-CB33-45C2-8C48-4BBAAC64BA2A}"/>
              </a:ext>
            </a:extLst>
          </p:cNvPr>
          <p:cNvSpPr/>
          <p:nvPr/>
        </p:nvSpPr>
        <p:spPr>
          <a:xfrm>
            <a:off x="606289" y="2216426"/>
            <a:ext cx="1948069" cy="1479347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0C6C9-7C52-4264-884F-A0180121D1F9}"/>
              </a:ext>
            </a:extLst>
          </p:cNvPr>
          <p:cNvSpPr txBox="1"/>
          <p:nvPr/>
        </p:nvSpPr>
        <p:spPr>
          <a:xfrm>
            <a:off x="1003863" y="2743201"/>
            <a:ext cx="22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n=N_steps?</a:t>
            </a:r>
            <a:endParaRPr lang="ru-RU" dirty="0"/>
          </a:p>
        </p:txBody>
      </p:sp>
      <p:sp>
        <p:nvSpPr>
          <p:cNvPr id="6" name="Ромб 5">
            <a:extLst>
              <a:ext uri="{FF2B5EF4-FFF2-40B4-BE49-F238E27FC236}">
                <a16:creationId xmlns:a16="http://schemas.microsoft.com/office/drawing/2014/main" id="{15222C36-BDDF-4E54-8ED4-9EC1A7D7734F}"/>
              </a:ext>
            </a:extLst>
          </p:cNvPr>
          <p:cNvSpPr/>
          <p:nvPr/>
        </p:nvSpPr>
        <p:spPr>
          <a:xfrm>
            <a:off x="3163963" y="2179984"/>
            <a:ext cx="1948069" cy="1570383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омб 6">
            <a:extLst>
              <a:ext uri="{FF2B5EF4-FFF2-40B4-BE49-F238E27FC236}">
                <a16:creationId xmlns:a16="http://schemas.microsoft.com/office/drawing/2014/main" id="{5D67FDB4-8F93-4A92-B2B6-428592C8E130}"/>
              </a:ext>
            </a:extLst>
          </p:cNvPr>
          <p:cNvSpPr/>
          <p:nvPr/>
        </p:nvSpPr>
        <p:spPr>
          <a:xfrm>
            <a:off x="7755820" y="2209802"/>
            <a:ext cx="1948069" cy="1570383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DBEA235-E1DA-4947-8E1C-B39D58DB961D}"/>
              </a:ext>
            </a:extLst>
          </p:cNvPr>
          <p:cNvSpPr/>
          <p:nvPr/>
        </p:nvSpPr>
        <p:spPr>
          <a:xfrm>
            <a:off x="5724942" y="2345637"/>
            <a:ext cx="1411356" cy="11612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BA39542-7E1E-482D-A139-C0AB3A60BC13}"/>
              </a:ext>
            </a:extLst>
          </p:cNvPr>
          <p:cNvSpPr/>
          <p:nvPr/>
        </p:nvSpPr>
        <p:spPr>
          <a:xfrm>
            <a:off x="10290309" y="2358892"/>
            <a:ext cx="1411356" cy="11612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56277-27F9-4F77-85FD-96D8D4C0C629}"/>
              </a:ext>
            </a:extLst>
          </p:cNvPr>
          <p:cNvSpPr txBox="1"/>
          <p:nvPr/>
        </p:nvSpPr>
        <p:spPr>
          <a:xfrm>
            <a:off x="3429006" y="276307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=N_bodies?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846A37-27AB-4E78-BA16-C250EEEC3D15}"/>
              </a:ext>
            </a:extLst>
          </p:cNvPr>
          <p:cNvSpPr txBox="1"/>
          <p:nvPr/>
        </p:nvSpPr>
        <p:spPr>
          <a:xfrm>
            <a:off x="8050693" y="2792901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k=N_bodies?</a:t>
            </a:r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2DB1417-0601-40A9-A2A6-CF1C4D8EDBB4}"/>
              </a:ext>
            </a:extLst>
          </p:cNvPr>
          <p:cNvSpPr/>
          <p:nvPr/>
        </p:nvSpPr>
        <p:spPr>
          <a:xfrm>
            <a:off x="755376" y="4681330"/>
            <a:ext cx="1639957" cy="11926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F130D7-ECAC-4D2C-8CAE-044FE653C239}"/>
              </a:ext>
            </a:extLst>
          </p:cNvPr>
          <p:cNvSpPr txBox="1"/>
          <p:nvPr/>
        </p:nvSpPr>
        <p:spPr>
          <a:xfrm>
            <a:off x="1321905" y="5098777"/>
            <a:ext cx="1798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26C6256-F230-4D4C-9D32-A96A7D43F232}"/>
              </a:ext>
            </a:extLst>
          </p:cNvPr>
          <p:cNvSpPr/>
          <p:nvPr/>
        </p:nvSpPr>
        <p:spPr>
          <a:xfrm>
            <a:off x="3402497" y="4694581"/>
            <a:ext cx="1639956" cy="1278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3284D40-4135-44DA-9E90-8014F6F1DE87}"/>
              </a:ext>
            </a:extLst>
          </p:cNvPr>
          <p:cNvSpPr/>
          <p:nvPr/>
        </p:nvSpPr>
        <p:spPr>
          <a:xfrm>
            <a:off x="8044068" y="4654825"/>
            <a:ext cx="1411356" cy="11612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EBE5B22-D616-4C4A-B016-4AB03E1A775C}"/>
              </a:ext>
            </a:extLst>
          </p:cNvPr>
          <p:cNvCxnSpPr>
            <a:cxnSpLocks/>
          </p:cNvCxnSpPr>
          <p:nvPr/>
        </p:nvCxnSpPr>
        <p:spPr>
          <a:xfrm>
            <a:off x="2633870" y="2956099"/>
            <a:ext cx="4617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3124DDA-E9A4-430A-BECF-EFC0ED3CE63E}"/>
              </a:ext>
            </a:extLst>
          </p:cNvPr>
          <p:cNvCxnSpPr>
            <a:cxnSpLocks/>
          </p:cNvCxnSpPr>
          <p:nvPr/>
        </p:nvCxnSpPr>
        <p:spPr>
          <a:xfrm>
            <a:off x="5181598" y="2949475"/>
            <a:ext cx="4617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AAA140B-A549-4CE1-B1A5-C8D10167E20D}"/>
              </a:ext>
            </a:extLst>
          </p:cNvPr>
          <p:cNvCxnSpPr>
            <a:cxnSpLocks/>
          </p:cNvCxnSpPr>
          <p:nvPr/>
        </p:nvCxnSpPr>
        <p:spPr>
          <a:xfrm>
            <a:off x="7219111" y="2999170"/>
            <a:ext cx="4617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140C254C-F6CE-485F-8247-9070A838C440}"/>
              </a:ext>
            </a:extLst>
          </p:cNvPr>
          <p:cNvCxnSpPr>
            <a:cxnSpLocks/>
          </p:cNvCxnSpPr>
          <p:nvPr/>
        </p:nvCxnSpPr>
        <p:spPr>
          <a:xfrm>
            <a:off x="9753584" y="2929596"/>
            <a:ext cx="4617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5DB1F9-F694-486A-A9A1-00B5D320221F}"/>
              </a:ext>
            </a:extLst>
          </p:cNvPr>
          <p:cNvSpPr txBox="1"/>
          <p:nvPr/>
        </p:nvSpPr>
        <p:spPr>
          <a:xfrm>
            <a:off x="2623932" y="248478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847955-F015-4F65-BF4B-295B83BB0A62}"/>
              </a:ext>
            </a:extLst>
          </p:cNvPr>
          <p:cNvSpPr txBox="1"/>
          <p:nvPr/>
        </p:nvSpPr>
        <p:spPr>
          <a:xfrm>
            <a:off x="5161720" y="2488099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DD2604-974B-40E3-AEB4-DA0EFB824F90}"/>
              </a:ext>
            </a:extLst>
          </p:cNvPr>
          <p:cNvSpPr txBox="1"/>
          <p:nvPr/>
        </p:nvSpPr>
        <p:spPr>
          <a:xfrm>
            <a:off x="9693949" y="2488098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  <a:endParaRPr lang="ru-RU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76E7C394-80FC-4FFF-8CEB-284C9BA7DDF7}"/>
              </a:ext>
            </a:extLst>
          </p:cNvPr>
          <p:cNvCxnSpPr>
            <a:cxnSpLocks/>
          </p:cNvCxnSpPr>
          <p:nvPr/>
        </p:nvCxnSpPr>
        <p:spPr>
          <a:xfrm>
            <a:off x="1575354" y="3833267"/>
            <a:ext cx="0" cy="7056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F09372A-0EF5-4D8A-8302-B62D225F2DD3}"/>
              </a:ext>
            </a:extLst>
          </p:cNvPr>
          <p:cNvSpPr txBox="1"/>
          <p:nvPr/>
        </p:nvSpPr>
        <p:spPr>
          <a:xfrm>
            <a:off x="1053546" y="3945832"/>
            <a:ext cx="62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3C71FD-D19F-4390-9299-7EBCCDC296B3}"/>
              </a:ext>
            </a:extLst>
          </p:cNvPr>
          <p:cNvSpPr txBox="1"/>
          <p:nvPr/>
        </p:nvSpPr>
        <p:spPr>
          <a:xfrm>
            <a:off x="5976735" y="2594115"/>
            <a:ext cx="981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dVx</a:t>
            </a:r>
            <a:r>
              <a:rPr lang="en-US" dirty="0"/>
              <a:t> = 0</a:t>
            </a:r>
          </a:p>
          <a:p>
            <a:r>
              <a:rPr lang="en-US" dirty="0" err="1"/>
              <a:t>dVy</a:t>
            </a:r>
            <a:r>
              <a:rPr lang="en-US" dirty="0"/>
              <a:t> = 0</a:t>
            </a:r>
            <a:endParaRPr lang="ru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49D04F-F752-437A-8588-8DD974E946DC}"/>
              </a:ext>
            </a:extLst>
          </p:cNvPr>
          <p:cNvSpPr txBox="1"/>
          <p:nvPr/>
        </p:nvSpPr>
        <p:spPr>
          <a:xfrm>
            <a:off x="10290309" y="2454966"/>
            <a:ext cx="1411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 </a:t>
            </a:r>
            <a:r>
              <a:rPr lang="en-US" dirty="0" err="1"/>
              <a:t>dVx</a:t>
            </a:r>
            <a:r>
              <a:rPr lang="en-US" dirty="0"/>
              <a:t>, </a:t>
            </a:r>
            <a:r>
              <a:rPr lang="en-US" dirty="0" err="1"/>
              <a:t>dVy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k=k+1</a:t>
            </a:r>
            <a:endParaRPr lang="ru-RU" dirty="0"/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441409A4-1CEE-47BC-8B23-054180C78512}"/>
              </a:ext>
            </a:extLst>
          </p:cNvPr>
          <p:cNvCxnSpPr>
            <a:cxnSpLocks/>
          </p:cNvCxnSpPr>
          <p:nvPr/>
        </p:nvCxnSpPr>
        <p:spPr>
          <a:xfrm rot="10800000">
            <a:off x="9717142" y="3091935"/>
            <a:ext cx="4617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FFBBD3D0-9F55-4C7E-8B76-AA2E72AAA98F}"/>
              </a:ext>
            </a:extLst>
          </p:cNvPr>
          <p:cNvCxnSpPr>
            <a:cxnSpLocks/>
          </p:cNvCxnSpPr>
          <p:nvPr/>
        </p:nvCxnSpPr>
        <p:spPr>
          <a:xfrm>
            <a:off x="8734825" y="3846520"/>
            <a:ext cx="0" cy="7056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5D958C1-9784-4A50-8970-5E6C64432DC5}"/>
              </a:ext>
            </a:extLst>
          </p:cNvPr>
          <p:cNvSpPr txBox="1"/>
          <p:nvPr/>
        </p:nvSpPr>
        <p:spPr>
          <a:xfrm>
            <a:off x="8213017" y="3959085"/>
            <a:ext cx="62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5DD790-231A-4E67-994C-7932A06CBD06}"/>
              </a:ext>
            </a:extLst>
          </p:cNvPr>
          <p:cNvSpPr txBox="1"/>
          <p:nvPr/>
        </p:nvSpPr>
        <p:spPr>
          <a:xfrm>
            <a:off x="7991068" y="4631636"/>
            <a:ext cx="1639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 </a:t>
            </a:r>
            <a:r>
              <a:rPr lang="en-US" dirty="0" err="1"/>
              <a:t>x,y,Vx,Vy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</a:t>
            </a:r>
            <a:r>
              <a:rPr lang="en-US" dirty="0"/>
              <a:t>=i+1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k=0</a:t>
            </a:r>
            <a:endParaRPr lang="ru-RU" dirty="0"/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B47CA36E-0CC5-47BB-B7D4-222A62CAA524}"/>
              </a:ext>
            </a:extLst>
          </p:cNvPr>
          <p:cNvCxnSpPr/>
          <p:nvPr/>
        </p:nvCxnSpPr>
        <p:spPr>
          <a:xfrm flipH="1" flipV="1">
            <a:off x="4847984" y="3378296"/>
            <a:ext cx="2990666" cy="18397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BD11FF53-A12A-4129-9A6C-DF41D0445B09}"/>
              </a:ext>
            </a:extLst>
          </p:cNvPr>
          <p:cNvCxnSpPr>
            <a:cxnSpLocks/>
          </p:cNvCxnSpPr>
          <p:nvPr/>
        </p:nvCxnSpPr>
        <p:spPr>
          <a:xfrm>
            <a:off x="4133021" y="3836582"/>
            <a:ext cx="0" cy="7056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AD21160-00D0-43EF-8C69-67CF39461913}"/>
              </a:ext>
            </a:extLst>
          </p:cNvPr>
          <p:cNvSpPr txBox="1"/>
          <p:nvPr/>
        </p:nvSpPr>
        <p:spPr>
          <a:xfrm>
            <a:off x="3611213" y="3949147"/>
            <a:ext cx="62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  <a:endParaRPr lang="ru-RU" dirty="0"/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CE8C4AD5-DAE1-4008-A961-5134CAAA83DF}"/>
              </a:ext>
            </a:extLst>
          </p:cNvPr>
          <p:cNvCxnSpPr/>
          <p:nvPr/>
        </p:nvCxnSpPr>
        <p:spPr>
          <a:xfrm flipH="1" flipV="1">
            <a:off x="2126974" y="3429000"/>
            <a:ext cx="1143011" cy="1789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22BF9E1-3E92-486B-AC5C-4AD89EC61F5B}"/>
              </a:ext>
            </a:extLst>
          </p:cNvPr>
          <p:cNvSpPr txBox="1"/>
          <p:nvPr/>
        </p:nvSpPr>
        <p:spPr>
          <a:xfrm>
            <a:off x="3389252" y="4712734"/>
            <a:ext cx="1742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 total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n=n+1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</a:t>
            </a:r>
            <a:r>
              <a:rPr lang="en-US" dirty="0"/>
              <a:t>=0</a:t>
            </a:r>
            <a:endParaRPr lang="ru-R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032B31-B045-4C03-8110-F9D21F74738F}"/>
              </a:ext>
            </a:extLst>
          </p:cNvPr>
          <p:cNvSpPr txBox="1"/>
          <p:nvPr/>
        </p:nvSpPr>
        <p:spPr>
          <a:xfrm>
            <a:off x="983973" y="1411356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*n=</a:t>
            </a:r>
            <a:r>
              <a:rPr lang="en-US" dirty="0" err="1"/>
              <a:t>i</a:t>
            </a:r>
            <a:r>
              <a:rPr lang="en-US" dirty="0"/>
              <a:t>=k=0</a:t>
            </a:r>
          </a:p>
        </p:txBody>
      </p:sp>
    </p:spTree>
    <p:extLst>
      <p:ext uri="{BB962C8B-B14F-4D97-AF65-F5344CB8AC3E}">
        <p14:creationId xmlns:p14="http://schemas.microsoft.com/office/powerpoint/2010/main" val="3867033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CA604-6A37-4370-8E92-C7C8DE24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программы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1DF0A6-9F56-4E70-B471-E7DAD40B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6" y="2675613"/>
            <a:ext cx="4906614" cy="36799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427FB9-C834-48CF-8E7B-313BECC47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800" y="2675611"/>
            <a:ext cx="4906614" cy="36799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5D11DD-C849-4782-A4EC-B4ADBA2FB06E}"/>
              </a:ext>
            </a:extLst>
          </p:cNvPr>
          <p:cNvSpPr txBox="1"/>
          <p:nvPr/>
        </p:nvSpPr>
        <p:spPr>
          <a:xfrm>
            <a:off x="1103245" y="1759229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Шаг: 0.1 сутки</a:t>
            </a:r>
          </a:p>
          <a:p>
            <a:r>
              <a:rPr lang="ru-RU" dirty="0"/>
              <a:t>Количество шагов: 5000</a:t>
            </a:r>
          </a:p>
        </p:txBody>
      </p:sp>
    </p:spTree>
    <p:extLst>
      <p:ext uri="{BB962C8B-B14F-4D97-AF65-F5344CB8AC3E}">
        <p14:creationId xmlns:p14="http://schemas.microsoft.com/office/powerpoint/2010/main" val="3338158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C4A85-A43B-49DA-B5BE-34775F7D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программы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8D7D35-669D-4A5F-A9F8-F96AFAC55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3" y="2695485"/>
            <a:ext cx="4927165" cy="36953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F877D5-B382-449A-BE48-364B8D69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588" y="2705422"/>
            <a:ext cx="4927165" cy="3695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7461E1-B673-4D57-B06C-2FB5461ED9F4}"/>
              </a:ext>
            </a:extLst>
          </p:cNvPr>
          <p:cNvSpPr txBox="1"/>
          <p:nvPr/>
        </p:nvSpPr>
        <p:spPr>
          <a:xfrm>
            <a:off x="993910" y="1725167"/>
            <a:ext cx="306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Шаг: 0.001 суток</a:t>
            </a:r>
          </a:p>
          <a:p>
            <a:r>
              <a:rPr lang="ru-RU" dirty="0"/>
              <a:t>Количество шагов: 30 000</a:t>
            </a:r>
          </a:p>
        </p:txBody>
      </p:sp>
    </p:spTree>
    <p:extLst>
      <p:ext uri="{BB962C8B-B14F-4D97-AF65-F5344CB8AC3E}">
        <p14:creationId xmlns:p14="http://schemas.microsoft.com/office/powerpoint/2010/main" val="412936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33CEC9-B6C0-4457-998E-948BB320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программы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05CA03-4350-40A3-AB8C-EF9CB7341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83" y="2586158"/>
            <a:ext cx="5231965" cy="39239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2AAA1-17D1-41D9-9030-A04325F08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18" y="2576217"/>
            <a:ext cx="5231967" cy="3923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2B0474-66EA-4D27-9C52-FA27438ED828}"/>
              </a:ext>
            </a:extLst>
          </p:cNvPr>
          <p:cNvSpPr txBox="1"/>
          <p:nvPr/>
        </p:nvSpPr>
        <p:spPr>
          <a:xfrm>
            <a:off x="725558" y="1798983"/>
            <a:ext cx="3448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Шаг: 0.001 суток</a:t>
            </a:r>
          </a:p>
          <a:p>
            <a:r>
              <a:rPr lang="ru-RU" dirty="0"/>
              <a:t>Количество шагов: 365 000</a:t>
            </a:r>
          </a:p>
        </p:txBody>
      </p:sp>
    </p:spTree>
    <p:extLst>
      <p:ext uri="{BB962C8B-B14F-4D97-AF65-F5344CB8AC3E}">
        <p14:creationId xmlns:p14="http://schemas.microsoft.com/office/powerpoint/2010/main" val="1736454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50B450-3561-4B24-A181-161D8B074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Возникшие затруднения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2D047D-C962-4575-8E03-4E51251733A3}"/>
              </a:ext>
            </a:extLst>
          </p:cNvPr>
          <p:cNvSpPr txBox="1"/>
          <p:nvPr/>
        </p:nvSpPr>
        <p:spPr>
          <a:xfrm>
            <a:off x="1630019" y="2623933"/>
            <a:ext cx="41446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Установка среды программирования и нужных библиотек вызвала крайние затруднения, поскольку ни </a:t>
            </a:r>
            <a:r>
              <a:rPr lang="en-US" dirty="0"/>
              <a:t>Anaconda, </a:t>
            </a:r>
            <a:r>
              <a:rPr lang="ru-RU" dirty="0"/>
              <a:t>ни </a:t>
            </a:r>
            <a:r>
              <a:rPr lang="en-US" dirty="0" err="1"/>
              <a:t>Miniconda</a:t>
            </a:r>
            <a:r>
              <a:rPr lang="en-US" dirty="0"/>
              <a:t>, </a:t>
            </a:r>
            <a:r>
              <a:rPr lang="ru-RU" dirty="0"/>
              <a:t>ни</a:t>
            </a:r>
            <a:r>
              <a:rPr lang="en-US" dirty="0"/>
              <a:t> Spyder</a:t>
            </a:r>
            <a:r>
              <a:rPr lang="ru-RU" dirty="0"/>
              <a:t> не встали на </a:t>
            </a:r>
            <a:r>
              <a:rPr lang="en-US" dirty="0"/>
              <a:t>Windows 8.</a:t>
            </a:r>
            <a:r>
              <a:rPr lang="ru-RU" dirty="0"/>
              <a:t> Пришлось пользоваться </a:t>
            </a:r>
            <a:r>
              <a:rPr lang="en-US" dirty="0"/>
              <a:t>IDLE</a:t>
            </a:r>
            <a:r>
              <a:rPr lang="ru-RU" dirty="0"/>
              <a:t> и дополнительно скачивать библиотеки (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ru-RU" dirty="0"/>
              <a:t>и</a:t>
            </a:r>
            <a:r>
              <a:rPr lang="en-US" dirty="0"/>
              <a:t> matplotlib</a:t>
            </a:r>
            <a:r>
              <a:rPr lang="ru-RU" dirty="0"/>
              <a:t>)</a:t>
            </a:r>
            <a:r>
              <a:rPr lang="en-US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F13B47-2FB5-41A9-9F2E-F4C5378B8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688" y="1947655"/>
            <a:ext cx="4913037" cy="380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08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6BF0B-BBB3-456B-880E-AA798B978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218" y="2872405"/>
            <a:ext cx="10353762" cy="970450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CCBE14-A4FE-46BB-9573-A6F12AC1A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43" y="377687"/>
            <a:ext cx="4397264" cy="6218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4F11B1-9A47-4333-A41C-9DC849E8381B}"/>
              </a:ext>
            </a:extLst>
          </p:cNvPr>
          <p:cNvSpPr txBox="1"/>
          <p:nvPr/>
        </p:nvSpPr>
        <p:spPr>
          <a:xfrm>
            <a:off x="8418442" y="5516212"/>
            <a:ext cx="3200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Клопова</a:t>
            </a:r>
            <a:r>
              <a:rPr lang="ru-RU" dirty="0"/>
              <a:t>-Сапоровская Ирина</a:t>
            </a:r>
          </a:p>
          <a:p>
            <a:r>
              <a:rPr lang="ru-RU" dirty="0"/>
              <a:t>10-2 класс</a:t>
            </a:r>
          </a:p>
          <a:p>
            <a:r>
              <a:rPr lang="en-US" dirty="0"/>
              <a:t>NATURAL.plus@mail.ru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4086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90D9943-D656-4CFD-9CD1-0378A4B9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74DFBF-7B44-43D5-9F8B-8B145A9A1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153" y="2376860"/>
            <a:ext cx="6374423" cy="3187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9C532B-A7E7-4550-93A5-53F617D3D7E5}"/>
              </a:ext>
            </a:extLst>
          </p:cNvPr>
          <p:cNvSpPr txBox="1"/>
          <p:nvPr/>
        </p:nvSpPr>
        <p:spPr>
          <a:xfrm>
            <a:off x="509949" y="2751997"/>
            <a:ext cx="48181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Моделирование эволюции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Проверка модели путем сравнения результатов моделирования с наблюдательными данными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876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AABF41-52BA-43F8-A828-22ECF081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Входные данные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71813C5-BE5A-4ADE-BD5A-2B5F3385C3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451164"/>
              </p:ext>
            </p:extLst>
          </p:nvPr>
        </p:nvGraphicFramePr>
        <p:xfrm>
          <a:off x="1813172" y="3199735"/>
          <a:ext cx="7691310" cy="2527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1008">
                  <a:extLst>
                    <a:ext uri="{9D8B030D-6E8A-4147-A177-3AD203B41FA5}">
                      <a16:colId xmlns:a16="http://schemas.microsoft.com/office/drawing/2014/main" val="2843513077"/>
                    </a:ext>
                  </a:extLst>
                </a:gridCol>
                <a:gridCol w="1638286">
                  <a:extLst>
                    <a:ext uri="{9D8B030D-6E8A-4147-A177-3AD203B41FA5}">
                      <a16:colId xmlns:a16="http://schemas.microsoft.com/office/drawing/2014/main" val="868892650"/>
                    </a:ext>
                  </a:extLst>
                </a:gridCol>
                <a:gridCol w="1893684">
                  <a:extLst>
                    <a:ext uri="{9D8B030D-6E8A-4147-A177-3AD203B41FA5}">
                      <a16:colId xmlns:a16="http://schemas.microsoft.com/office/drawing/2014/main" val="524180419"/>
                    </a:ext>
                  </a:extLst>
                </a:gridCol>
                <a:gridCol w="1638286">
                  <a:extLst>
                    <a:ext uri="{9D8B030D-6E8A-4147-A177-3AD203B41FA5}">
                      <a16:colId xmlns:a16="http://schemas.microsoft.com/office/drawing/2014/main" val="3933994089"/>
                    </a:ext>
                  </a:extLst>
                </a:gridCol>
                <a:gridCol w="2020046">
                  <a:extLst>
                    <a:ext uri="{9D8B030D-6E8A-4147-A177-3AD203B41FA5}">
                      <a16:colId xmlns:a16="http://schemas.microsoft.com/office/drawing/2014/main" val="4207107401"/>
                    </a:ext>
                  </a:extLst>
                </a:gridCol>
              </a:tblGrid>
              <a:tr h="528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Масса</a:t>
                      </a:r>
                      <a:endParaRPr lang="ru-RU" sz="1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(Массы Земли)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Большая полуось</a:t>
                      </a:r>
                      <a:endParaRPr lang="ru-RU" sz="1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(а.е.)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Период</a:t>
                      </a:r>
                      <a:endParaRPr lang="ru-RU" sz="1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(сутки)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Орбитальная фаза</a:t>
                      </a:r>
                      <a:endParaRPr lang="ru-RU" sz="1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(градусы)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7491241"/>
                  </a:ext>
                </a:extLst>
              </a:tr>
              <a:tr h="2856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1.02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0.01150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1.51087637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0.000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5131302"/>
                  </a:ext>
                </a:extLst>
              </a:tr>
              <a:tr h="2856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1.16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0.01576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2.42180746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217.470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2649217"/>
                  </a:ext>
                </a:extLst>
              </a:tr>
              <a:tr h="2856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0.297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0.02219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4.049959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300.378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3505953"/>
                  </a:ext>
                </a:extLst>
              </a:tr>
              <a:tr h="2856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0.772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0.02916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6.099043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142.558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8651660"/>
                  </a:ext>
                </a:extLst>
              </a:tr>
              <a:tr h="2856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0.934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0.03836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9.205585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323.471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9733700"/>
                  </a:ext>
                </a:extLst>
              </a:tr>
              <a:tr h="2856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1.148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0.0467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12.354473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269.932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0955633"/>
                  </a:ext>
                </a:extLst>
              </a:tr>
              <a:tr h="2856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0.331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0.0617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18.767953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42.487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69862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704F5B-9D37-4E1C-A8B1-3D4D00E240DE}"/>
              </a:ext>
            </a:extLst>
          </p:cNvPr>
          <p:cNvSpPr txBox="1"/>
          <p:nvPr/>
        </p:nvSpPr>
        <p:spPr>
          <a:xfrm>
            <a:off x="1820008" y="2716826"/>
            <a:ext cx="139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Планеты: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A3D91-7557-4AB0-BA6B-9F30DB59B9D2}"/>
              </a:ext>
            </a:extLst>
          </p:cNvPr>
          <p:cNvSpPr txBox="1"/>
          <p:nvPr/>
        </p:nvSpPr>
        <p:spPr>
          <a:xfrm>
            <a:off x="1828802" y="1705709"/>
            <a:ext cx="131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Звезда: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1D4C6EA5-6008-466A-9120-CD20EED3E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660483"/>
              </p:ext>
            </p:extLst>
          </p:nvPr>
        </p:nvGraphicFramePr>
        <p:xfrm>
          <a:off x="1813172" y="2106015"/>
          <a:ext cx="1539875" cy="5677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9875">
                  <a:extLst>
                    <a:ext uri="{9D8B030D-6E8A-4147-A177-3AD203B41FA5}">
                      <a16:colId xmlns:a16="http://schemas.microsoft.com/office/drawing/2014/main" val="1057849803"/>
                    </a:ext>
                  </a:extLst>
                </a:gridCol>
              </a:tblGrid>
              <a:tr h="1631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Масса</a:t>
                      </a:r>
                      <a:endParaRPr lang="ru-RU" sz="1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(Массы Земли)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2197382"/>
                  </a:ext>
                </a:extLst>
              </a:tr>
              <a:tr h="1562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29600.00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08704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C5C360B-1D3B-4A7F-ADA0-DE231D01005C}"/>
              </a:ext>
            </a:extLst>
          </p:cNvPr>
          <p:cNvSpPr txBox="1"/>
          <p:nvPr/>
        </p:nvSpPr>
        <p:spPr>
          <a:xfrm>
            <a:off x="1820010" y="5855679"/>
            <a:ext cx="678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Тип данных: </a:t>
            </a:r>
            <a:endParaRPr lang="en-US" dirty="0"/>
          </a:p>
          <a:p>
            <a:r>
              <a:rPr lang="en-US" dirty="0"/>
              <a:t>double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0594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4D2C98-911E-43AE-8DD2-5267152D0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FA38278-664A-4F5E-8513-5E8D70A6760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67" y="1731963"/>
            <a:ext cx="5412316" cy="405923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A678B6-0569-4A50-B1B8-FB613CBF6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21" y="1731963"/>
            <a:ext cx="5814873" cy="412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19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7F20B0-996A-4264-A885-F69CF052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Математическая модель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0A792445-FBA0-4159-B605-5A922B528B29}"/>
              </a:ext>
            </a:extLst>
          </p:cNvPr>
          <p:cNvCxnSpPr/>
          <p:nvPr/>
        </p:nvCxnSpPr>
        <p:spPr>
          <a:xfrm>
            <a:off x="3200400" y="4211515"/>
            <a:ext cx="60051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FC6AB661-BA5C-42A7-9F5D-F48F70BB8349}"/>
              </a:ext>
            </a:extLst>
          </p:cNvPr>
          <p:cNvCxnSpPr>
            <a:cxnSpLocks/>
          </p:cNvCxnSpPr>
          <p:nvPr/>
        </p:nvCxnSpPr>
        <p:spPr>
          <a:xfrm rot="16200000">
            <a:off x="3733235" y="4223236"/>
            <a:ext cx="49629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Овал 5">
            <a:extLst>
              <a:ext uri="{FF2B5EF4-FFF2-40B4-BE49-F238E27FC236}">
                <a16:creationId xmlns:a16="http://schemas.microsoft.com/office/drawing/2014/main" id="{5F8D4161-096B-4341-B009-765338A6D045}"/>
              </a:ext>
            </a:extLst>
          </p:cNvPr>
          <p:cNvSpPr/>
          <p:nvPr/>
        </p:nvSpPr>
        <p:spPr>
          <a:xfrm>
            <a:off x="4431349" y="2400296"/>
            <a:ext cx="3600000" cy="360000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Солнце">
            <a:extLst>
              <a:ext uri="{FF2B5EF4-FFF2-40B4-BE49-F238E27FC236}">
                <a16:creationId xmlns:a16="http://schemas.microsoft.com/office/drawing/2014/main" id="{A25C340A-E3CE-4A66-8FE4-C968A3B8D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20000">
            <a:off x="5761892" y="3771899"/>
            <a:ext cx="914400" cy="914400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5A2A8A1A-5EC4-4394-BBC3-36C0C8EAFBFA}"/>
              </a:ext>
            </a:extLst>
          </p:cNvPr>
          <p:cNvSpPr/>
          <p:nvPr/>
        </p:nvSpPr>
        <p:spPr>
          <a:xfrm>
            <a:off x="7315200" y="274319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DBA0638A-9968-44A7-8BEB-9426E4A6F8AF}"/>
              </a:ext>
            </a:extLst>
          </p:cNvPr>
          <p:cNvCxnSpPr>
            <a:cxnSpLocks/>
          </p:cNvCxnSpPr>
          <p:nvPr/>
        </p:nvCxnSpPr>
        <p:spPr>
          <a:xfrm flipH="1">
            <a:off x="6214700" y="2823259"/>
            <a:ext cx="1189951" cy="1388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3CEF2B-F1B6-4F53-8055-86FFA8B4FCD0}"/>
              </a:ext>
            </a:extLst>
          </p:cNvPr>
          <p:cNvSpPr txBox="1"/>
          <p:nvPr/>
        </p:nvSpPr>
        <p:spPr>
          <a:xfrm>
            <a:off x="6599583" y="3047508"/>
            <a:ext cx="39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endParaRPr lang="ru-RU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F41E881D-1489-4A56-A3DB-34C0DC074217}"/>
              </a:ext>
            </a:extLst>
          </p:cNvPr>
          <p:cNvCxnSpPr>
            <a:cxnSpLocks/>
          </p:cNvCxnSpPr>
          <p:nvPr/>
        </p:nvCxnSpPr>
        <p:spPr>
          <a:xfrm flipH="1" flipV="1">
            <a:off x="7007635" y="2443439"/>
            <a:ext cx="397565" cy="369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00472D-E876-4CBE-ABE1-134904A9838C}"/>
                  </a:ext>
                </a:extLst>
              </p:cNvPr>
              <p:cNvSpPr txBox="1"/>
              <p:nvPr/>
            </p:nvSpPr>
            <p:spPr>
              <a:xfrm>
                <a:off x="7106479" y="2246243"/>
                <a:ext cx="487014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/>
                          </m:ctrlPr>
                        </m:accPr>
                        <m:e>
                          <m:r>
                            <a:rPr lang="ru-RU" i="1"/>
                            <m:t>𝑉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00472D-E876-4CBE-ABE1-134904A98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479" y="2246243"/>
                <a:ext cx="487014" cy="402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33DB10C6-C48C-4748-865B-A101E337883B}"/>
              </a:ext>
            </a:extLst>
          </p:cNvPr>
          <p:cNvSpPr txBox="1"/>
          <p:nvPr/>
        </p:nvSpPr>
        <p:spPr>
          <a:xfrm>
            <a:off x="8915401" y="4204253"/>
            <a:ext cx="38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55AA68-1152-4B85-80B6-E59820FD21A5}"/>
              </a:ext>
            </a:extLst>
          </p:cNvPr>
          <p:cNvSpPr txBox="1"/>
          <p:nvPr/>
        </p:nvSpPr>
        <p:spPr>
          <a:xfrm>
            <a:off x="5896312" y="1672197"/>
            <a:ext cx="24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951E7260-AC10-4D3E-AEE0-65722A3A9FED}"/>
              </a:ext>
            </a:extLst>
          </p:cNvPr>
          <p:cNvCxnSpPr>
            <a:cxnSpLocks/>
          </p:cNvCxnSpPr>
          <p:nvPr/>
        </p:nvCxnSpPr>
        <p:spPr>
          <a:xfrm>
            <a:off x="7405200" y="2813869"/>
            <a:ext cx="0" cy="1404909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3A2A4E40-F8F8-4E76-AA77-D7F0AC070341}"/>
              </a:ext>
            </a:extLst>
          </p:cNvPr>
          <p:cNvCxnSpPr>
            <a:cxnSpLocks/>
          </p:cNvCxnSpPr>
          <p:nvPr/>
        </p:nvCxnSpPr>
        <p:spPr>
          <a:xfrm flipH="1" flipV="1">
            <a:off x="6213971" y="2803227"/>
            <a:ext cx="1190358" cy="1767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810C2C2-640F-49F8-AF96-166C76295A4F}"/>
                  </a:ext>
                </a:extLst>
              </p:cNvPr>
              <p:cNvSpPr txBox="1"/>
              <p:nvPr/>
            </p:nvSpPr>
            <p:spPr>
              <a:xfrm>
                <a:off x="6460436" y="4303645"/>
                <a:ext cx="3975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i="1" smtClean="0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ru-RU"/>
                            <m:t>cos</m:t>
                          </m:r>
                        </m:fName>
                        <m:e>
                          <m:r>
                            <a:rPr lang="ru-RU" i="1"/>
                            <m:t>𝜑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810C2C2-640F-49F8-AF96-166C76295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36" y="4303645"/>
                <a:ext cx="397565" cy="369332"/>
              </a:xfrm>
              <a:prstGeom prst="rect">
                <a:avLst/>
              </a:prstGeom>
              <a:blipFill>
                <a:blip r:embed="rId5"/>
                <a:stretch>
                  <a:fillRect r="-164615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1B66AF5-334F-45E9-8AD9-456C3CE7BCB6}"/>
                  </a:ext>
                </a:extLst>
              </p:cNvPr>
              <p:cNvSpPr txBox="1"/>
              <p:nvPr/>
            </p:nvSpPr>
            <p:spPr>
              <a:xfrm>
                <a:off x="5280953" y="3096199"/>
                <a:ext cx="1000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R*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ru-RU" i="1"/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/>
                          <m:t>sin</m:t>
                        </m:r>
                      </m:fName>
                      <m:e>
                        <m:r>
                          <a:rPr lang="ru-RU" i="1"/>
                          <m:t>𝜑</m:t>
                        </m:r>
                      </m:e>
                    </m:func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1B66AF5-334F-45E9-8AD9-456C3CE7B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953" y="3096199"/>
                <a:ext cx="1000574" cy="369332"/>
              </a:xfrm>
              <a:prstGeom prst="rect">
                <a:avLst/>
              </a:prstGeom>
              <a:blipFill>
                <a:blip r:embed="rId6"/>
                <a:stretch>
                  <a:fillRect l="-4878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Дуга 33">
            <a:extLst>
              <a:ext uri="{FF2B5EF4-FFF2-40B4-BE49-F238E27FC236}">
                <a16:creationId xmlns:a16="http://schemas.microsoft.com/office/drawing/2014/main" id="{83F062B3-396D-45CD-A893-FB8907661F91}"/>
              </a:ext>
            </a:extLst>
          </p:cNvPr>
          <p:cNvSpPr/>
          <p:nvPr/>
        </p:nvSpPr>
        <p:spPr>
          <a:xfrm>
            <a:off x="6221897" y="3744837"/>
            <a:ext cx="662496" cy="928140"/>
          </a:xfrm>
          <a:prstGeom prst="arc">
            <a:avLst>
              <a:gd name="adj1" fmla="val 16585806"/>
              <a:gd name="adj2" fmla="val 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4E3BF0E-22C2-49F3-97E9-04893A6047AA}"/>
                  </a:ext>
                </a:extLst>
              </p:cNvPr>
              <p:cNvSpPr txBox="1"/>
              <p:nvPr/>
            </p:nvSpPr>
            <p:spPr>
              <a:xfrm>
                <a:off x="6828183" y="3654377"/>
                <a:ext cx="2640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4E3BF0E-22C2-49F3-97E9-04893A604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83" y="3654377"/>
                <a:ext cx="264049" cy="369332"/>
              </a:xfrm>
              <a:prstGeom prst="rect">
                <a:avLst/>
              </a:prstGeom>
              <a:blipFill>
                <a:blip r:embed="rId7"/>
                <a:stretch>
                  <a:fillRect r="-27907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70319E8C-7777-4C29-93EE-55124721C823}"/>
                  </a:ext>
                </a:extLst>
              </p:cNvPr>
              <p:cNvSpPr/>
              <p:nvPr/>
            </p:nvSpPr>
            <p:spPr>
              <a:xfrm>
                <a:off x="-728868" y="1978231"/>
                <a:ext cx="5809617" cy="9137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ru-RU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ru-RU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70319E8C-7777-4C29-93EE-55124721C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8868" y="1978231"/>
                <a:ext cx="5809617" cy="9137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23ED795C-E91C-4D22-BE19-6A0213339940}"/>
                  </a:ext>
                </a:extLst>
              </p:cNvPr>
              <p:cNvSpPr/>
              <p:nvPr/>
            </p:nvSpPr>
            <p:spPr>
              <a:xfrm>
                <a:off x="9553049" y="2149499"/>
                <a:ext cx="1335366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23ED795C-E91C-4D22-BE19-6A02133399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049" y="2149499"/>
                <a:ext cx="1335366" cy="6109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121AA9E2-B565-4E25-8214-3894E0150E9F}"/>
                  </a:ext>
                </a:extLst>
              </p:cNvPr>
              <p:cNvSpPr/>
              <p:nvPr/>
            </p:nvSpPr>
            <p:spPr>
              <a:xfrm>
                <a:off x="1398257" y="5061666"/>
                <a:ext cx="1980927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121AA9E2-B565-4E25-8214-3894E0150E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257" y="5061666"/>
                <a:ext cx="1980927" cy="6109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605BA1D2-D315-4814-8FA0-30E1B3BC7A82}"/>
                  </a:ext>
                </a:extLst>
              </p:cNvPr>
              <p:cNvSpPr/>
              <p:nvPr/>
            </p:nvSpPr>
            <p:spPr>
              <a:xfrm>
                <a:off x="9403676" y="4994266"/>
                <a:ext cx="145520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к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605BA1D2-D315-4814-8FA0-30E1B3BC7A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676" y="4994266"/>
                <a:ext cx="1455206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861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47DECC-DBAF-4F36-90F5-7C3B1BEC0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Математическая модель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3B0413C-0831-4211-A2FC-E4264DAE0515}"/>
                  </a:ext>
                </a:extLst>
              </p:cNvPr>
              <p:cNvSpPr/>
              <p:nvPr/>
            </p:nvSpPr>
            <p:spPr>
              <a:xfrm>
                <a:off x="913795" y="2136914"/>
                <a:ext cx="4423518" cy="681469"/>
              </a:xfrm>
              <a:prstGeom prst="rect">
                <a:avLst/>
              </a:prstGeom>
            </p:spPr>
            <p:txBody>
              <a:bodyPr wrap="square" numCol="2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3B0413C-0831-4211-A2FC-E4264DAE05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2136914"/>
                <a:ext cx="4423518" cy="6814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76767088-51A7-4DC1-8ECA-715CCCD4F577}"/>
                  </a:ext>
                </a:extLst>
              </p:cNvPr>
              <p:cNvSpPr/>
              <p:nvPr/>
            </p:nvSpPr>
            <p:spPr>
              <a:xfrm>
                <a:off x="1956689" y="3953099"/>
                <a:ext cx="1639295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ru-RU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76767088-51A7-4DC1-8ECA-715CCCD4F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689" y="3953099"/>
                <a:ext cx="1639295" cy="402931"/>
              </a:xfrm>
              <a:prstGeom prst="rect">
                <a:avLst/>
              </a:prstGeom>
              <a:blipFill>
                <a:blip r:embed="rId3"/>
                <a:stretch>
                  <a:fillRect t="-10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823F0AE-A43F-4672-8530-49A2CFBC4A8D}"/>
                  </a:ext>
                </a:extLst>
              </p:cNvPr>
              <p:cNvSpPr/>
              <p:nvPr/>
            </p:nvSpPr>
            <p:spPr>
              <a:xfrm>
                <a:off x="1965893" y="5414145"/>
                <a:ext cx="1640770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ru-RU" i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ru-RU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823F0AE-A43F-4672-8530-49A2CFBC4A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893" y="5414145"/>
                <a:ext cx="1640770" cy="402931"/>
              </a:xfrm>
              <a:prstGeom prst="rect">
                <a:avLst/>
              </a:prstGeom>
              <a:blipFill>
                <a:blip r:embed="rId4"/>
                <a:stretch>
                  <a:fillRect t="-10606" b="-15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938AFE34-41F7-4DF3-A0DC-F5E483A4BA40}"/>
              </a:ext>
            </a:extLst>
          </p:cNvPr>
          <p:cNvSpPr/>
          <p:nvPr/>
        </p:nvSpPr>
        <p:spPr>
          <a:xfrm>
            <a:off x="6708912" y="2186608"/>
            <a:ext cx="684000" cy="68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7218BFF-A86C-4F67-BDE0-B1A7EB582F24}"/>
              </a:ext>
            </a:extLst>
          </p:cNvPr>
          <p:cNvSpPr/>
          <p:nvPr/>
        </p:nvSpPr>
        <p:spPr>
          <a:xfrm>
            <a:off x="9356028" y="233900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1B50B-E017-4828-8E16-E7C2D2B46BD5}"/>
              </a:ext>
            </a:extLst>
          </p:cNvPr>
          <p:cNvSpPr txBox="1"/>
          <p:nvPr/>
        </p:nvSpPr>
        <p:spPr>
          <a:xfrm>
            <a:off x="6877879" y="2922105"/>
            <a:ext cx="46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4D57E-A1E3-4FD5-800C-A4A458A502F1}"/>
              </a:ext>
            </a:extLst>
          </p:cNvPr>
          <p:cNvSpPr txBox="1"/>
          <p:nvPr/>
        </p:nvSpPr>
        <p:spPr>
          <a:xfrm>
            <a:off x="9402418" y="2852533"/>
            <a:ext cx="3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endParaRPr lang="ru-RU" dirty="0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8F100FA8-7CA4-4BEC-BDD1-EB65CE12DBBB}"/>
              </a:ext>
            </a:extLst>
          </p:cNvPr>
          <p:cNvCxnSpPr/>
          <p:nvPr/>
        </p:nvCxnSpPr>
        <p:spPr>
          <a:xfrm flipH="1">
            <a:off x="7026965" y="2534478"/>
            <a:ext cx="2514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235BEB-62BE-4A41-9C85-97DF11C1DBED}"/>
                  </a:ext>
                </a:extLst>
              </p:cNvPr>
              <p:cNvSpPr txBox="1"/>
              <p:nvPr/>
            </p:nvSpPr>
            <p:spPr>
              <a:xfrm>
                <a:off x="8279297" y="2864055"/>
                <a:ext cx="465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235BEB-62BE-4A41-9C85-97DF11C1D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297" y="2864055"/>
                <a:ext cx="465338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B7C11C-2B48-4B61-9AFB-C276016D767B}"/>
                  </a:ext>
                </a:extLst>
              </p:cNvPr>
              <p:cNvSpPr txBox="1"/>
              <p:nvPr/>
            </p:nvSpPr>
            <p:spPr>
              <a:xfrm>
                <a:off x="8249480" y="1948069"/>
                <a:ext cx="485214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B7C11C-2B48-4B61-9AFB-C276016D7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480" y="1948069"/>
                <a:ext cx="485214" cy="402931"/>
              </a:xfrm>
              <a:prstGeom prst="rect">
                <a:avLst/>
              </a:prstGeom>
              <a:blipFill>
                <a:blip r:embed="rId6"/>
                <a:stretch>
                  <a:fillRect t="-21212" r="-17500" b="-15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931EA9BE-AC25-4BDC-BE18-1D2C84771315}"/>
              </a:ext>
            </a:extLst>
          </p:cNvPr>
          <p:cNvCxnSpPr/>
          <p:nvPr/>
        </p:nvCxnSpPr>
        <p:spPr>
          <a:xfrm flipV="1">
            <a:off x="7106477" y="3766930"/>
            <a:ext cx="1192697" cy="867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94AB45C-BA5C-4EB9-946F-53E875D3E55E}"/>
              </a:ext>
            </a:extLst>
          </p:cNvPr>
          <p:cNvCxnSpPr/>
          <p:nvPr/>
        </p:nvCxnSpPr>
        <p:spPr>
          <a:xfrm>
            <a:off x="8299174" y="3766930"/>
            <a:ext cx="1242391" cy="3361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F651BF16-F4CD-4175-8A17-F911394E08E8}"/>
              </a:ext>
            </a:extLst>
          </p:cNvPr>
          <p:cNvCxnSpPr>
            <a:cxnSpLocks/>
          </p:cNvCxnSpPr>
          <p:nvPr/>
        </p:nvCxnSpPr>
        <p:spPr>
          <a:xfrm flipV="1">
            <a:off x="7106477" y="4103059"/>
            <a:ext cx="2429551" cy="5450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23224D-6A8D-4D2D-9793-7A7390D5588C}"/>
                  </a:ext>
                </a:extLst>
              </p:cNvPr>
              <p:cNvSpPr txBox="1"/>
              <p:nvPr/>
            </p:nvSpPr>
            <p:spPr>
              <a:xfrm>
                <a:off x="8150084" y="4412974"/>
                <a:ext cx="690202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23224D-6A8D-4D2D-9793-7A7390D55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084" y="4412974"/>
                <a:ext cx="690202" cy="402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37D14C-81A7-4DB1-8804-181E9FC8E694}"/>
                  </a:ext>
                </a:extLst>
              </p:cNvPr>
              <p:cNvSpPr txBox="1"/>
              <p:nvPr/>
            </p:nvSpPr>
            <p:spPr>
              <a:xfrm>
                <a:off x="7523922" y="3674561"/>
                <a:ext cx="337930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37D14C-81A7-4DB1-8804-181E9FC8E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922" y="3674561"/>
                <a:ext cx="337930" cy="402931"/>
              </a:xfrm>
              <a:prstGeom prst="rect">
                <a:avLst/>
              </a:prstGeom>
              <a:blipFill>
                <a:blip r:embed="rId8"/>
                <a:stretch>
                  <a:fillRect r="-7143" b="-15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3D13523-0C1B-4170-8457-1BD93454810C}"/>
                  </a:ext>
                </a:extLst>
              </p:cNvPr>
              <p:cNvSpPr txBox="1"/>
              <p:nvPr/>
            </p:nvSpPr>
            <p:spPr>
              <a:xfrm>
                <a:off x="8744635" y="3624615"/>
                <a:ext cx="7913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ru-RU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3D13523-0C1B-4170-8457-1BD934548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635" y="3624615"/>
                <a:ext cx="791393" cy="369332"/>
              </a:xfrm>
              <a:prstGeom prst="rect">
                <a:avLst/>
              </a:prstGeom>
              <a:blipFill>
                <a:blip r:embed="rId9"/>
                <a:stretch>
                  <a:fillRect t="-2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2B775F2-CE18-4C08-8DCD-AF3EB8738A18}"/>
              </a:ext>
            </a:extLst>
          </p:cNvPr>
          <p:cNvCxnSpPr/>
          <p:nvPr/>
        </p:nvCxnSpPr>
        <p:spPr>
          <a:xfrm flipV="1">
            <a:off x="7258877" y="5290930"/>
            <a:ext cx="1192697" cy="867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B0183DF-7216-4F35-ADEC-A90BB0C687B4}"/>
              </a:ext>
            </a:extLst>
          </p:cNvPr>
          <p:cNvCxnSpPr/>
          <p:nvPr/>
        </p:nvCxnSpPr>
        <p:spPr>
          <a:xfrm>
            <a:off x="8451574" y="5290930"/>
            <a:ext cx="1242391" cy="3361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758D63AA-8E6D-4F30-8D31-041AAC265894}"/>
              </a:ext>
            </a:extLst>
          </p:cNvPr>
          <p:cNvCxnSpPr>
            <a:cxnSpLocks/>
          </p:cNvCxnSpPr>
          <p:nvPr/>
        </p:nvCxnSpPr>
        <p:spPr>
          <a:xfrm flipV="1">
            <a:off x="7258877" y="5627059"/>
            <a:ext cx="2429551" cy="5450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BC5540-5434-4982-8B29-F8FD59A3951E}"/>
                  </a:ext>
                </a:extLst>
              </p:cNvPr>
              <p:cNvSpPr txBox="1"/>
              <p:nvPr/>
            </p:nvSpPr>
            <p:spPr>
              <a:xfrm>
                <a:off x="8302484" y="5936974"/>
                <a:ext cx="690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BC5540-5434-4982-8B29-F8FD59A39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484" y="5936974"/>
                <a:ext cx="690202" cy="369332"/>
              </a:xfrm>
              <a:prstGeom prst="rect">
                <a:avLst/>
              </a:prstGeom>
              <a:blipFill>
                <a:blip r:embed="rId10"/>
                <a:stretch>
                  <a:fillRect t="-21667" r="-132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090B6EA-FEFA-4F19-BC34-8FF5132E25FD}"/>
                  </a:ext>
                </a:extLst>
              </p:cNvPr>
              <p:cNvSpPr txBox="1"/>
              <p:nvPr/>
            </p:nvSpPr>
            <p:spPr>
              <a:xfrm>
                <a:off x="7676322" y="5198561"/>
                <a:ext cx="3379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090B6EA-FEFA-4F19-BC34-8FF5132E2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322" y="5198561"/>
                <a:ext cx="337930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F851DB-F54D-484C-854E-94937068A673}"/>
                  </a:ext>
                </a:extLst>
              </p:cNvPr>
              <p:cNvSpPr txBox="1"/>
              <p:nvPr/>
            </p:nvSpPr>
            <p:spPr>
              <a:xfrm>
                <a:off x="8852878" y="5076681"/>
                <a:ext cx="791393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ru-RU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F851DB-F54D-484C-854E-94937068A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878" y="5076681"/>
                <a:ext cx="791393" cy="4029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03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F7DBE-859D-421B-957C-1B580C27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Структура данных</a:t>
            </a:r>
            <a:br>
              <a:rPr lang="ru-RU" dirty="0"/>
            </a:br>
            <a:r>
              <a:rPr lang="ru-RU" sz="2700" dirty="0"/>
              <a:t>Исходные данные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7D3218A-25BB-4E4B-9CA9-BFE4B2DCC0D1}"/>
              </a:ext>
            </a:extLst>
          </p:cNvPr>
          <p:cNvCxnSpPr>
            <a:cxnSpLocks/>
          </p:cNvCxnSpPr>
          <p:nvPr/>
        </p:nvCxnSpPr>
        <p:spPr>
          <a:xfrm flipV="1">
            <a:off x="586409" y="4181697"/>
            <a:ext cx="5508194" cy="72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36F7F8F-6DF1-485E-92D5-475A70F47FB3}"/>
              </a:ext>
            </a:extLst>
          </p:cNvPr>
          <p:cNvCxnSpPr>
            <a:cxnSpLocks/>
          </p:cNvCxnSpPr>
          <p:nvPr/>
        </p:nvCxnSpPr>
        <p:spPr>
          <a:xfrm rot="16200000">
            <a:off x="622292" y="4193418"/>
            <a:ext cx="49629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CA623745-CB07-4892-9AF8-235EF3DCD1DE}"/>
              </a:ext>
            </a:extLst>
          </p:cNvPr>
          <p:cNvSpPr/>
          <p:nvPr/>
        </p:nvSpPr>
        <p:spPr>
          <a:xfrm>
            <a:off x="1320406" y="2370478"/>
            <a:ext cx="3600000" cy="360000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 descr="Солнце">
            <a:extLst>
              <a:ext uri="{FF2B5EF4-FFF2-40B4-BE49-F238E27FC236}">
                <a16:creationId xmlns:a16="http://schemas.microsoft.com/office/drawing/2014/main" id="{3D26370A-9BB2-40A7-8E15-28EA891D5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20000">
            <a:off x="2650949" y="3742081"/>
            <a:ext cx="914400" cy="914400"/>
          </a:xfrm>
          <a:prstGeom prst="rect">
            <a:avLst/>
          </a:prstGeom>
        </p:spPr>
      </p:pic>
      <p:sp>
        <p:nvSpPr>
          <p:cNvPr id="24" name="Овал 23">
            <a:extLst>
              <a:ext uri="{FF2B5EF4-FFF2-40B4-BE49-F238E27FC236}">
                <a16:creationId xmlns:a16="http://schemas.microsoft.com/office/drawing/2014/main" id="{D40444AB-C3AD-44A4-8608-682F0D88ADE1}"/>
              </a:ext>
            </a:extLst>
          </p:cNvPr>
          <p:cNvSpPr/>
          <p:nvPr/>
        </p:nvSpPr>
        <p:spPr>
          <a:xfrm>
            <a:off x="4204257" y="27133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B11E708-2C5C-4F65-B7A5-3A6BD9E398FF}"/>
              </a:ext>
            </a:extLst>
          </p:cNvPr>
          <p:cNvCxnSpPr>
            <a:cxnSpLocks/>
          </p:cNvCxnSpPr>
          <p:nvPr/>
        </p:nvCxnSpPr>
        <p:spPr>
          <a:xfrm flipH="1">
            <a:off x="3103757" y="2793441"/>
            <a:ext cx="1189951" cy="1388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3442776-F0B4-45ED-B72C-C3CB0A7FA238}"/>
              </a:ext>
            </a:extLst>
          </p:cNvPr>
          <p:cNvSpPr txBox="1"/>
          <p:nvPr/>
        </p:nvSpPr>
        <p:spPr>
          <a:xfrm>
            <a:off x="3488640" y="3017690"/>
            <a:ext cx="39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B48E62-EEDE-4BB8-9AAA-FC2A366861BD}"/>
              </a:ext>
            </a:extLst>
          </p:cNvPr>
          <p:cNvSpPr txBox="1"/>
          <p:nvPr/>
        </p:nvSpPr>
        <p:spPr>
          <a:xfrm>
            <a:off x="5804458" y="4174435"/>
            <a:ext cx="38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9E4C4A-8751-4972-9787-0D241A7DC2A2}"/>
              </a:ext>
            </a:extLst>
          </p:cNvPr>
          <p:cNvSpPr txBox="1"/>
          <p:nvPr/>
        </p:nvSpPr>
        <p:spPr>
          <a:xfrm>
            <a:off x="2785369" y="1711953"/>
            <a:ext cx="24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C3BB6B99-0185-4AB4-AA4A-5867C632806A}"/>
              </a:ext>
            </a:extLst>
          </p:cNvPr>
          <p:cNvCxnSpPr>
            <a:cxnSpLocks/>
          </p:cNvCxnSpPr>
          <p:nvPr/>
        </p:nvCxnSpPr>
        <p:spPr>
          <a:xfrm>
            <a:off x="4294257" y="2784051"/>
            <a:ext cx="0" cy="1404909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300249F0-6EA2-4A18-BDD9-80AC5F205E07}"/>
              </a:ext>
            </a:extLst>
          </p:cNvPr>
          <p:cNvCxnSpPr>
            <a:cxnSpLocks/>
          </p:cNvCxnSpPr>
          <p:nvPr/>
        </p:nvCxnSpPr>
        <p:spPr>
          <a:xfrm flipH="1" flipV="1">
            <a:off x="3103028" y="2773409"/>
            <a:ext cx="1190358" cy="1767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Дуга 34">
            <a:extLst>
              <a:ext uri="{FF2B5EF4-FFF2-40B4-BE49-F238E27FC236}">
                <a16:creationId xmlns:a16="http://schemas.microsoft.com/office/drawing/2014/main" id="{33EADF28-8AFB-41B0-9C76-BCA03A1A9A29}"/>
              </a:ext>
            </a:extLst>
          </p:cNvPr>
          <p:cNvSpPr/>
          <p:nvPr/>
        </p:nvSpPr>
        <p:spPr>
          <a:xfrm>
            <a:off x="3110954" y="3715019"/>
            <a:ext cx="662496" cy="928140"/>
          </a:xfrm>
          <a:prstGeom prst="arc">
            <a:avLst>
              <a:gd name="adj1" fmla="val 16585806"/>
              <a:gd name="adj2" fmla="val 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E529927-69CF-4682-A45C-1EBCBC390F8D}"/>
                  </a:ext>
                </a:extLst>
              </p:cNvPr>
              <p:cNvSpPr txBox="1"/>
              <p:nvPr/>
            </p:nvSpPr>
            <p:spPr>
              <a:xfrm>
                <a:off x="3717240" y="3624559"/>
                <a:ext cx="2640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E529927-69CF-4682-A45C-1EBCBC390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240" y="3624559"/>
                <a:ext cx="264049" cy="369332"/>
              </a:xfrm>
              <a:prstGeom prst="rect">
                <a:avLst/>
              </a:prstGeom>
              <a:blipFill>
                <a:blip r:embed="rId4"/>
                <a:stretch>
                  <a:fillRect r="-27907"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DA0AF74E-0CD3-48FF-97E8-9F14F3D94BF9}"/>
              </a:ext>
            </a:extLst>
          </p:cNvPr>
          <p:cNvSpPr txBox="1"/>
          <p:nvPr/>
        </p:nvSpPr>
        <p:spPr>
          <a:xfrm>
            <a:off x="4293386" y="2276059"/>
            <a:ext cx="6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9AB3C9-0933-4B1C-BB4D-B65C54643455}"/>
              </a:ext>
            </a:extLst>
          </p:cNvPr>
          <p:cNvSpPr txBox="1"/>
          <p:nvPr/>
        </p:nvSpPr>
        <p:spPr>
          <a:xfrm>
            <a:off x="3382299" y="4465979"/>
            <a:ext cx="6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endParaRPr lang="ru-RU" dirty="0"/>
          </a:p>
        </p:txBody>
      </p:sp>
      <p:graphicFrame>
        <p:nvGraphicFramePr>
          <p:cNvPr id="39" name="Таблица 38">
            <a:extLst>
              <a:ext uri="{FF2B5EF4-FFF2-40B4-BE49-F238E27FC236}">
                <a16:creationId xmlns:a16="http://schemas.microsoft.com/office/drawing/2014/main" id="{580406A4-5E4F-464C-AEFC-1F210C791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360862"/>
              </p:ext>
            </p:extLst>
          </p:nvPr>
        </p:nvGraphicFramePr>
        <p:xfrm>
          <a:off x="6192085" y="4673912"/>
          <a:ext cx="5764187" cy="5772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5732">
                  <a:extLst>
                    <a:ext uri="{9D8B030D-6E8A-4147-A177-3AD203B41FA5}">
                      <a16:colId xmlns:a16="http://schemas.microsoft.com/office/drawing/2014/main" val="1014444696"/>
                    </a:ext>
                  </a:extLst>
                </a:gridCol>
                <a:gridCol w="1063487">
                  <a:extLst>
                    <a:ext uri="{9D8B030D-6E8A-4147-A177-3AD203B41FA5}">
                      <a16:colId xmlns:a16="http://schemas.microsoft.com/office/drawing/2014/main" val="172257687"/>
                    </a:ext>
                  </a:extLst>
                </a:gridCol>
                <a:gridCol w="1263261">
                  <a:extLst>
                    <a:ext uri="{9D8B030D-6E8A-4147-A177-3AD203B41FA5}">
                      <a16:colId xmlns:a16="http://schemas.microsoft.com/office/drawing/2014/main" val="862840423"/>
                    </a:ext>
                  </a:extLst>
                </a:gridCol>
                <a:gridCol w="1227799">
                  <a:extLst>
                    <a:ext uri="{9D8B030D-6E8A-4147-A177-3AD203B41FA5}">
                      <a16:colId xmlns:a16="http://schemas.microsoft.com/office/drawing/2014/main" val="834724850"/>
                    </a:ext>
                  </a:extLst>
                </a:gridCol>
                <a:gridCol w="1513908">
                  <a:extLst>
                    <a:ext uri="{9D8B030D-6E8A-4147-A177-3AD203B41FA5}">
                      <a16:colId xmlns:a16="http://schemas.microsoft.com/office/drawing/2014/main" val="20116258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№ тела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Орбитальная фаза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(градусы)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Большая полуось</a:t>
                      </a:r>
                      <a:endParaRPr lang="ru-RU" sz="1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(а.е.)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Период</a:t>
                      </a:r>
                      <a:endParaRPr lang="ru-RU" sz="1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(сутки)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Масса</a:t>
                      </a:r>
                      <a:endParaRPr lang="ru-RU" sz="105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(Массы Земли)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8999976"/>
                  </a:ext>
                </a:extLst>
              </a:tr>
            </a:tbl>
          </a:graphicData>
        </a:graphic>
      </p:graphicFrame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1BA61041-D218-4421-BE92-20D38AD2B559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3981289" y="3809225"/>
            <a:ext cx="3290307" cy="82186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D4224DCB-5F15-4442-8D39-40B5AF5602D7}"/>
              </a:ext>
            </a:extLst>
          </p:cNvPr>
          <p:cNvCxnSpPr>
            <a:cxnSpLocks/>
          </p:cNvCxnSpPr>
          <p:nvPr/>
        </p:nvCxnSpPr>
        <p:spPr>
          <a:xfrm>
            <a:off x="3796861" y="3203310"/>
            <a:ext cx="4641569" cy="136913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0E6BC60F-CB7F-4038-9C15-3AC22C790B4D}"/>
              </a:ext>
            </a:extLst>
          </p:cNvPr>
          <p:cNvCxnSpPr>
            <a:cxnSpLocks/>
          </p:cNvCxnSpPr>
          <p:nvPr/>
        </p:nvCxnSpPr>
        <p:spPr>
          <a:xfrm>
            <a:off x="4683776" y="2548520"/>
            <a:ext cx="6448050" cy="20946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8F600A6-D869-4C3F-ABA3-A595509BD320}"/>
              </a:ext>
            </a:extLst>
          </p:cNvPr>
          <p:cNvSpPr txBox="1"/>
          <p:nvPr/>
        </p:nvSpPr>
        <p:spPr>
          <a:xfrm>
            <a:off x="9072777" y="6160951"/>
            <a:ext cx="288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 Звезда – нулевое тело</a:t>
            </a:r>
          </a:p>
        </p:txBody>
      </p:sp>
    </p:spTree>
    <p:extLst>
      <p:ext uri="{BB962C8B-B14F-4D97-AF65-F5344CB8AC3E}">
        <p14:creationId xmlns:p14="http://schemas.microsoft.com/office/powerpoint/2010/main" val="1324855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B7558B-E67B-44F5-B281-066A83BDD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Структура данных</a:t>
            </a:r>
            <a:br>
              <a:rPr lang="en-US" dirty="0"/>
            </a:br>
            <a:r>
              <a:rPr lang="ru-RU" sz="2700" dirty="0"/>
              <a:t>используемое в процессе решения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D2065CE9-A6E2-4279-B9ED-AC934F7D29F9}"/>
              </a:ext>
            </a:extLst>
          </p:cNvPr>
          <p:cNvCxnSpPr>
            <a:cxnSpLocks/>
          </p:cNvCxnSpPr>
          <p:nvPr/>
        </p:nvCxnSpPr>
        <p:spPr>
          <a:xfrm>
            <a:off x="1868562" y="5208107"/>
            <a:ext cx="2996158" cy="298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D34AF392-FCF5-4DAF-A457-91119B97D7A1}"/>
              </a:ext>
            </a:extLst>
          </p:cNvPr>
          <p:cNvCxnSpPr>
            <a:cxnSpLocks/>
          </p:cNvCxnSpPr>
          <p:nvPr/>
        </p:nvCxnSpPr>
        <p:spPr>
          <a:xfrm flipV="1">
            <a:off x="1860638" y="1980512"/>
            <a:ext cx="9902" cy="32498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 descr="Солнце">
            <a:extLst>
              <a:ext uri="{FF2B5EF4-FFF2-40B4-BE49-F238E27FC236}">
                <a16:creationId xmlns:a16="http://schemas.microsoft.com/office/drawing/2014/main" id="{17E37D7A-97F8-4D30-86D7-58B6ED6A5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20000">
            <a:off x="1249498" y="4584163"/>
            <a:ext cx="1225546" cy="1225546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982664BD-8A35-4BB2-B454-A35AE8C0B6C6}"/>
              </a:ext>
            </a:extLst>
          </p:cNvPr>
          <p:cNvSpPr/>
          <p:nvPr/>
        </p:nvSpPr>
        <p:spPr>
          <a:xfrm>
            <a:off x="3478698" y="3031436"/>
            <a:ext cx="264690" cy="265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E9816334-132C-43BC-9894-EF00A8F3E77F}"/>
              </a:ext>
            </a:extLst>
          </p:cNvPr>
          <p:cNvCxnSpPr>
            <a:cxnSpLocks/>
          </p:cNvCxnSpPr>
          <p:nvPr/>
        </p:nvCxnSpPr>
        <p:spPr>
          <a:xfrm flipH="1">
            <a:off x="1861365" y="3151254"/>
            <a:ext cx="1749818" cy="2049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F235F4-5856-47AF-A851-BFCB5D07AA7E}"/>
              </a:ext>
            </a:extLst>
          </p:cNvPr>
          <p:cNvSpPr txBox="1"/>
          <p:nvPr/>
        </p:nvSpPr>
        <p:spPr>
          <a:xfrm>
            <a:off x="2574236" y="3743249"/>
            <a:ext cx="584618" cy="54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endParaRPr lang="ru-RU" dirty="0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DFD785D-AA6C-4737-A208-D2AB483DF2AA}"/>
              </a:ext>
            </a:extLst>
          </p:cNvPr>
          <p:cNvCxnSpPr>
            <a:cxnSpLocks/>
          </p:cNvCxnSpPr>
          <p:nvPr/>
        </p:nvCxnSpPr>
        <p:spPr>
          <a:xfrm flipH="1" flipV="1">
            <a:off x="2739230" y="2375449"/>
            <a:ext cx="868960" cy="7778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7BF47F-DD32-4170-B899-8F1D37967587}"/>
                  </a:ext>
                </a:extLst>
              </p:cNvPr>
              <p:cNvSpPr txBox="1"/>
              <p:nvPr/>
            </p:nvSpPr>
            <p:spPr>
              <a:xfrm>
                <a:off x="2941990" y="2405273"/>
                <a:ext cx="716152" cy="594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/>
                          </m:ctrlPr>
                        </m:accPr>
                        <m:e>
                          <m:r>
                            <a:rPr lang="ru-RU" i="1"/>
                            <m:t>𝑉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7BF47F-DD32-4170-B899-8F1D37967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990" y="2405273"/>
                <a:ext cx="716152" cy="594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418798A-DFA1-4FF7-B796-051BDAF9BBAC}"/>
              </a:ext>
            </a:extLst>
          </p:cNvPr>
          <p:cNvSpPr txBox="1"/>
          <p:nvPr/>
        </p:nvSpPr>
        <p:spPr>
          <a:xfrm>
            <a:off x="4432860" y="5257804"/>
            <a:ext cx="570002" cy="54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657F9-B2B4-466F-9496-30E28090F0F4}"/>
              </a:ext>
            </a:extLst>
          </p:cNvPr>
          <p:cNvSpPr txBox="1"/>
          <p:nvPr/>
        </p:nvSpPr>
        <p:spPr>
          <a:xfrm>
            <a:off x="1542978" y="2139340"/>
            <a:ext cx="363163" cy="54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7D31239B-214A-465A-B1E2-B550007680EF}"/>
              </a:ext>
            </a:extLst>
          </p:cNvPr>
          <p:cNvCxnSpPr>
            <a:cxnSpLocks/>
          </p:cNvCxnSpPr>
          <p:nvPr/>
        </p:nvCxnSpPr>
        <p:spPr>
          <a:xfrm>
            <a:off x="3608461" y="3171680"/>
            <a:ext cx="0" cy="207451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E8D0846-ADCA-4D27-A531-BA0954E37550}"/>
              </a:ext>
            </a:extLst>
          </p:cNvPr>
          <p:cNvCxnSpPr>
            <a:cxnSpLocks/>
          </p:cNvCxnSpPr>
          <p:nvPr/>
        </p:nvCxnSpPr>
        <p:spPr>
          <a:xfrm flipH="1" flipV="1">
            <a:off x="1860636" y="3131220"/>
            <a:ext cx="1750416" cy="2610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239E389-5CEE-4B20-AF72-75DFBF26B6DF}"/>
              </a:ext>
            </a:extLst>
          </p:cNvPr>
          <p:cNvSpPr txBox="1"/>
          <p:nvPr/>
        </p:nvSpPr>
        <p:spPr>
          <a:xfrm>
            <a:off x="2902233" y="5237925"/>
            <a:ext cx="584618" cy="54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F568C6-13A8-45C8-A770-5BD3F5186BC9}"/>
              </a:ext>
            </a:extLst>
          </p:cNvPr>
          <p:cNvSpPr txBox="1"/>
          <p:nvPr/>
        </p:nvSpPr>
        <p:spPr>
          <a:xfrm>
            <a:off x="1530625" y="3712428"/>
            <a:ext cx="584618" cy="54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endParaRPr lang="ru-RU" dirty="0"/>
          </a:p>
        </p:txBody>
      </p:sp>
      <p:sp>
        <p:nvSpPr>
          <p:cNvPr id="19" name="Дуга 18">
            <a:extLst>
              <a:ext uri="{FF2B5EF4-FFF2-40B4-BE49-F238E27FC236}">
                <a16:creationId xmlns:a16="http://schemas.microsoft.com/office/drawing/2014/main" id="{19B7E58B-1402-4394-8195-C1CDE805307F}"/>
              </a:ext>
            </a:extLst>
          </p:cNvPr>
          <p:cNvSpPr/>
          <p:nvPr/>
        </p:nvSpPr>
        <p:spPr>
          <a:xfrm>
            <a:off x="1878502" y="4520095"/>
            <a:ext cx="974197" cy="1370511"/>
          </a:xfrm>
          <a:prstGeom prst="arc">
            <a:avLst>
              <a:gd name="adj1" fmla="val 16585806"/>
              <a:gd name="adj2" fmla="val 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3B99BB-D0D7-4726-BB3A-8BBC3F71D3B5}"/>
                  </a:ext>
                </a:extLst>
              </p:cNvPr>
              <p:cNvSpPr txBox="1"/>
              <p:nvPr/>
            </p:nvSpPr>
            <p:spPr>
              <a:xfrm>
                <a:off x="2743204" y="4489267"/>
                <a:ext cx="388283" cy="545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3B99BB-D0D7-4726-BB3A-8BBC3F71D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4" y="4489267"/>
                <a:ext cx="388283" cy="5453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34DFC2C7-30EC-47F1-A301-EBE9A68DEB07}"/>
              </a:ext>
            </a:extLst>
          </p:cNvPr>
          <p:cNvCxnSpPr>
            <a:cxnSpLocks/>
          </p:cNvCxnSpPr>
          <p:nvPr/>
        </p:nvCxnSpPr>
        <p:spPr>
          <a:xfrm flipH="1" flipV="1">
            <a:off x="3607581" y="2395330"/>
            <a:ext cx="476" cy="75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EAF16D10-826A-45B7-9BD9-290E0544542B}"/>
              </a:ext>
            </a:extLst>
          </p:cNvPr>
          <p:cNvCxnSpPr>
            <a:cxnSpLocks/>
          </p:cNvCxnSpPr>
          <p:nvPr/>
        </p:nvCxnSpPr>
        <p:spPr>
          <a:xfrm flipH="1">
            <a:off x="2753141" y="3150548"/>
            <a:ext cx="849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D995425-F9BD-4EE6-80DB-53158FB6CEB0}"/>
              </a:ext>
            </a:extLst>
          </p:cNvPr>
          <p:cNvCxnSpPr>
            <a:cxnSpLocks/>
          </p:cNvCxnSpPr>
          <p:nvPr/>
        </p:nvCxnSpPr>
        <p:spPr>
          <a:xfrm>
            <a:off x="2773018" y="2406454"/>
            <a:ext cx="20294" cy="74674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08DAE692-354B-450D-AF08-BA23823CFFB6}"/>
              </a:ext>
            </a:extLst>
          </p:cNvPr>
          <p:cNvCxnSpPr>
            <a:cxnSpLocks/>
          </p:cNvCxnSpPr>
          <p:nvPr/>
        </p:nvCxnSpPr>
        <p:spPr>
          <a:xfrm flipH="1">
            <a:off x="2812778" y="2406457"/>
            <a:ext cx="803374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5E07B86-50C0-48D7-B73E-690773FBAA55}"/>
              </a:ext>
            </a:extLst>
          </p:cNvPr>
          <p:cNvSpPr txBox="1"/>
          <p:nvPr/>
        </p:nvSpPr>
        <p:spPr>
          <a:xfrm>
            <a:off x="2912164" y="3175951"/>
            <a:ext cx="868960" cy="54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sz="1100" dirty="0"/>
              <a:t>x</a:t>
            </a:r>
            <a:endParaRPr lang="ru-R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45703D-C1A3-4125-88F6-763D32F510AF}"/>
              </a:ext>
            </a:extLst>
          </p:cNvPr>
          <p:cNvSpPr txBox="1"/>
          <p:nvPr/>
        </p:nvSpPr>
        <p:spPr>
          <a:xfrm>
            <a:off x="3641037" y="2523281"/>
            <a:ext cx="868960" cy="54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sz="1100" dirty="0"/>
              <a:t>y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2" name="Таблица 51">
                <a:extLst>
                  <a:ext uri="{FF2B5EF4-FFF2-40B4-BE49-F238E27FC236}">
                    <a16:creationId xmlns:a16="http://schemas.microsoft.com/office/drawing/2014/main" id="{269CF64F-83C8-42A1-A1C3-3354382FD0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655783"/>
                  </p:ext>
                </p:extLst>
              </p:nvPr>
            </p:nvGraphicFramePr>
            <p:xfrm>
              <a:off x="5486400" y="4894098"/>
              <a:ext cx="6114775" cy="4077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2955">
                      <a:extLst>
                        <a:ext uri="{9D8B030D-6E8A-4147-A177-3AD203B41FA5}">
                          <a16:colId xmlns:a16="http://schemas.microsoft.com/office/drawing/2014/main" val="457159675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207189640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1813622846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364375494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674203198"/>
                        </a:ext>
                      </a:extLst>
                    </a:gridCol>
                  </a:tblGrid>
                  <a:tr h="4077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№ тела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336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2" name="Таблица 51">
                <a:extLst>
                  <a:ext uri="{FF2B5EF4-FFF2-40B4-BE49-F238E27FC236}">
                    <a16:creationId xmlns:a16="http://schemas.microsoft.com/office/drawing/2014/main" id="{269CF64F-83C8-42A1-A1C3-3354382FD0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655783"/>
                  </p:ext>
                </p:extLst>
              </p:nvPr>
            </p:nvGraphicFramePr>
            <p:xfrm>
              <a:off x="5486400" y="4894098"/>
              <a:ext cx="6114775" cy="4077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2955">
                      <a:extLst>
                        <a:ext uri="{9D8B030D-6E8A-4147-A177-3AD203B41FA5}">
                          <a16:colId xmlns:a16="http://schemas.microsoft.com/office/drawing/2014/main" val="457159675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207189640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1813622846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364375494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674203198"/>
                        </a:ext>
                      </a:extLst>
                    </a:gridCol>
                  </a:tblGrid>
                  <a:tr h="4077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№ тела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6"/>
                          <a:stretch>
                            <a:fillRect l="-100995" t="-8824" r="-301493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6"/>
                          <a:stretch>
                            <a:fillRect l="-202000" t="-8824" r="-203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6"/>
                          <a:stretch>
                            <a:fillRect l="-400498" t="-8824" r="-1990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07336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Таблица 53">
                <a:extLst>
                  <a:ext uri="{FF2B5EF4-FFF2-40B4-BE49-F238E27FC236}">
                    <a16:creationId xmlns:a16="http://schemas.microsoft.com/office/drawing/2014/main" id="{6F74155D-1934-4262-AB66-1CFC996153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9427839"/>
                  </p:ext>
                </p:extLst>
              </p:nvPr>
            </p:nvGraphicFramePr>
            <p:xfrm>
              <a:off x="5489714" y="4231492"/>
              <a:ext cx="6114775" cy="4077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2955">
                      <a:extLst>
                        <a:ext uri="{9D8B030D-6E8A-4147-A177-3AD203B41FA5}">
                          <a16:colId xmlns:a16="http://schemas.microsoft.com/office/drawing/2014/main" val="457159675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207189640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1813622846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364375494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674203198"/>
                        </a:ext>
                      </a:extLst>
                    </a:gridCol>
                  </a:tblGrid>
                  <a:tr h="4077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№ тела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336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Таблица 53">
                <a:extLst>
                  <a:ext uri="{FF2B5EF4-FFF2-40B4-BE49-F238E27FC236}">
                    <a16:creationId xmlns:a16="http://schemas.microsoft.com/office/drawing/2014/main" id="{6F74155D-1934-4262-AB66-1CFC996153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9427839"/>
                  </p:ext>
                </p:extLst>
              </p:nvPr>
            </p:nvGraphicFramePr>
            <p:xfrm>
              <a:off x="5489714" y="4231492"/>
              <a:ext cx="6114775" cy="4077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2955">
                      <a:extLst>
                        <a:ext uri="{9D8B030D-6E8A-4147-A177-3AD203B41FA5}">
                          <a16:colId xmlns:a16="http://schemas.microsoft.com/office/drawing/2014/main" val="457159675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207189640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1813622846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364375494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674203198"/>
                        </a:ext>
                      </a:extLst>
                    </a:gridCol>
                  </a:tblGrid>
                  <a:tr h="4077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№ тела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7"/>
                          <a:stretch>
                            <a:fillRect l="-100498" t="-8824" r="-30149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7"/>
                          <a:stretch>
                            <a:fillRect l="-201500" t="-8824" r="-203000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7"/>
                          <a:stretch>
                            <a:fillRect l="-400000" t="-8824" r="-1990" b="-1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07336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5" name="Таблица 54">
                <a:extLst>
                  <a:ext uri="{FF2B5EF4-FFF2-40B4-BE49-F238E27FC236}">
                    <a16:creationId xmlns:a16="http://schemas.microsoft.com/office/drawing/2014/main" id="{94F78BC7-D704-42A8-8CCA-8D8B6D64C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7237723"/>
                  </p:ext>
                </p:extLst>
              </p:nvPr>
            </p:nvGraphicFramePr>
            <p:xfrm>
              <a:off x="5489714" y="2760498"/>
              <a:ext cx="6114775" cy="4077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2955">
                      <a:extLst>
                        <a:ext uri="{9D8B030D-6E8A-4147-A177-3AD203B41FA5}">
                          <a16:colId xmlns:a16="http://schemas.microsoft.com/office/drawing/2014/main" val="457159675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207189640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1813622846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364375494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674203198"/>
                        </a:ext>
                      </a:extLst>
                    </a:gridCol>
                  </a:tblGrid>
                  <a:tr h="4077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№ тела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336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5" name="Таблица 54">
                <a:extLst>
                  <a:ext uri="{FF2B5EF4-FFF2-40B4-BE49-F238E27FC236}">
                    <a16:creationId xmlns:a16="http://schemas.microsoft.com/office/drawing/2014/main" id="{94F78BC7-D704-42A8-8CCA-8D8B6D64C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7237723"/>
                  </p:ext>
                </p:extLst>
              </p:nvPr>
            </p:nvGraphicFramePr>
            <p:xfrm>
              <a:off x="5489714" y="2760498"/>
              <a:ext cx="6114775" cy="4077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2955">
                      <a:extLst>
                        <a:ext uri="{9D8B030D-6E8A-4147-A177-3AD203B41FA5}">
                          <a16:colId xmlns:a16="http://schemas.microsoft.com/office/drawing/2014/main" val="457159675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207189640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1813622846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364375494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674203198"/>
                        </a:ext>
                      </a:extLst>
                    </a:gridCol>
                  </a:tblGrid>
                  <a:tr h="4077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№ тела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8"/>
                          <a:stretch>
                            <a:fillRect l="-100498" t="-8824" r="-301493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8"/>
                          <a:stretch>
                            <a:fillRect l="-201500" t="-8824" r="-203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8"/>
                          <a:stretch>
                            <a:fillRect l="-400000" t="-8824" r="-1990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07336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6" name="Таблица 55">
                <a:extLst>
                  <a:ext uri="{FF2B5EF4-FFF2-40B4-BE49-F238E27FC236}">
                    <a16:creationId xmlns:a16="http://schemas.microsoft.com/office/drawing/2014/main" id="{A01CED20-095E-470B-9A29-F876D796EF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427700"/>
                  </p:ext>
                </p:extLst>
              </p:nvPr>
            </p:nvGraphicFramePr>
            <p:xfrm>
              <a:off x="5493027" y="2117770"/>
              <a:ext cx="6114775" cy="4077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2955">
                      <a:extLst>
                        <a:ext uri="{9D8B030D-6E8A-4147-A177-3AD203B41FA5}">
                          <a16:colId xmlns:a16="http://schemas.microsoft.com/office/drawing/2014/main" val="457159675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207189640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1813622846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364375494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674203198"/>
                        </a:ext>
                      </a:extLst>
                    </a:gridCol>
                  </a:tblGrid>
                  <a:tr h="4077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№ тела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𝒚𝒏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336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6" name="Таблица 55">
                <a:extLst>
                  <a:ext uri="{FF2B5EF4-FFF2-40B4-BE49-F238E27FC236}">
                    <a16:creationId xmlns:a16="http://schemas.microsoft.com/office/drawing/2014/main" id="{A01CED20-095E-470B-9A29-F876D796EF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427700"/>
                  </p:ext>
                </p:extLst>
              </p:nvPr>
            </p:nvGraphicFramePr>
            <p:xfrm>
              <a:off x="5493027" y="2117770"/>
              <a:ext cx="6114775" cy="4077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2955">
                      <a:extLst>
                        <a:ext uri="{9D8B030D-6E8A-4147-A177-3AD203B41FA5}">
                          <a16:colId xmlns:a16="http://schemas.microsoft.com/office/drawing/2014/main" val="457159675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207189640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1813622846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364375494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674203198"/>
                        </a:ext>
                      </a:extLst>
                    </a:gridCol>
                  </a:tblGrid>
                  <a:tr h="4077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№ тела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9"/>
                          <a:stretch>
                            <a:fillRect l="-100498" t="-8824" r="-30149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9"/>
                          <a:stretch>
                            <a:fillRect l="-201500" t="-8824" r="-203000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9"/>
                          <a:stretch>
                            <a:fillRect l="-400000" t="-8824" r="-1990" b="-1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07336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8" name="Таблица 57">
                <a:extLst>
                  <a:ext uri="{FF2B5EF4-FFF2-40B4-BE49-F238E27FC236}">
                    <a16:creationId xmlns:a16="http://schemas.microsoft.com/office/drawing/2014/main" id="{0612D18C-9C75-4516-A343-EE3E6C378F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2109476"/>
                  </p:ext>
                </p:extLst>
              </p:nvPr>
            </p:nvGraphicFramePr>
            <p:xfrm>
              <a:off x="5490813" y="5967514"/>
              <a:ext cx="909990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9990">
                      <a:extLst>
                        <a:ext uri="{9D8B030D-6E8A-4147-A177-3AD203B41FA5}">
                          <a16:colId xmlns:a16="http://schemas.microsoft.com/office/drawing/2014/main" val="2712183666"/>
                        </a:ext>
                      </a:extLst>
                    </a:gridCol>
                  </a:tblGrid>
                  <a:tr h="35504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383187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8" name="Таблица 57">
                <a:extLst>
                  <a:ext uri="{FF2B5EF4-FFF2-40B4-BE49-F238E27FC236}">
                    <a16:creationId xmlns:a16="http://schemas.microsoft.com/office/drawing/2014/main" id="{0612D18C-9C75-4516-A343-EE3E6C378F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2109476"/>
                  </p:ext>
                </p:extLst>
              </p:nvPr>
            </p:nvGraphicFramePr>
            <p:xfrm>
              <a:off x="5490813" y="5967514"/>
              <a:ext cx="909990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9990">
                      <a:extLst>
                        <a:ext uri="{9D8B030D-6E8A-4147-A177-3AD203B41FA5}">
                          <a16:colId xmlns:a16="http://schemas.microsoft.com/office/drawing/2014/main" val="271218366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10"/>
                          <a:stretch>
                            <a:fillRect l="-662" t="-1639" r="-2649" b="-8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383187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9" name="Таблица 58">
            <a:extLst>
              <a:ext uri="{FF2B5EF4-FFF2-40B4-BE49-F238E27FC236}">
                <a16:creationId xmlns:a16="http://schemas.microsoft.com/office/drawing/2014/main" id="{90423C81-9D71-42F0-9E7E-EF037D526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821435"/>
              </p:ext>
            </p:extLst>
          </p:nvPr>
        </p:nvGraphicFramePr>
        <p:xfrm>
          <a:off x="7925897" y="5977448"/>
          <a:ext cx="36929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6470">
                  <a:extLst>
                    <a:ext uri="{9D8B030D-6E8A-4147-A177-3AD203B41FA5}">
                      <a16:colId xmlns:a16="http://schemas.microsoft.com/office/drawing/2014/main" val="66040651"/>
                    </a:ext>
                  </a:extLst>
                </a:gridCol>
                <a:gridCol w="1846470">
                  <a:extLst>
                    <a:ext uri="{9D8B030D-6E8A-4147-A177-3AD203B41FA5}">
                      <a16:colId xmlns:a16="http://schemas.microsoft.com/office/drawing/2014/main" val="2068613349"/>
                    </a:ext>
                  </a:extLst>
                </a:gridCol>
              </a:tblGrid>
              <a:tr h="355046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№ шага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678630"/>
                  </a:ext>
                </a:extLst>
              </a:tr>
            </a:tbl>
          </a:graphicData>
        </a:graphic>
      </p:graphicFrame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811E9665-9226-4FF9-9042-DA907314A9CC}"/>
              </a:ext>
            </a:extLst>
          </p:cNvPr>
          <p:cNvCxnSpPr>
            <a:cxnSpLocks/>
          </p:cNvCxnSpPr>
          <p:nvPr/>
        </p:nvCxnSpPr>
        <p:spPr>
          <a:xfrm flipV="1">
            <a:off x="4035287" y="2375449"/>
            <a:ext cx="1331843" cy="30925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D4513130-17B0-4782-A762-0BCB23EA73BF}"/>
              </a:ext>
            </a:extLst>
          </p:cNvPr>
          <p:cNvCxnSpPr>
            <a:cxnSpLocks/>
          </p:cNvCxnSpPr>
          <p:nvPr/>
        </p:nvCxnSpPr>
        <p:spPr>
          <a:xfrm flipV="1">
            <a:off x="3329609" y="3000249"/>
            <a:ext cx="2037521" cy="2969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EF7354B2-7A6C-4A82-8ED7-E69E8FAD4011}"/>
              </a:ext>
            </a:extLst>
          </p:cNvPr>
          <p:cNvCxnSpPr>
            <a:cxnSpLocks/>
          </p:cNvCxnSpPr>
          <p:nvPr/>
        </p:nvCxnSpPr>
        <p:spPr>
          <a:xfrm>
            <a:off x="1977887" y="3985591"/>
            <a:ext cx="3389243" cy="34693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A8CE1283-8D16-4CAC-AF71-BA0AD7048655}"/>
              </a:ext>
            </a:extLst>
          </p:cNvPr>
          <p:cNvCxnSpPr>
            <a:cxnSpLocks/>
          </p:cNvCxnSpPr>
          <p:nvPr/>
        </p:nvCxnSpPr>
        <p:spPr>
          <a:xfrm flipV="1">
            <a:off x="3230217" y="5118652"/>
            <a:ext cx="2136913" cy="28823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025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52C4B5-3532-4CAE-92BD-A5B34B00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56" y="788502"/>
            <a:ext cx="10353762" cy="970450"/>
          </a:xfrm>
        </p:spPr>
        <p:txBody>
          <a:bodyPr/>
          <a:lstStyle/>
          <a:p>
            <a:r>
              <a:rPr lang="ru-RU" dirty="0"/>
              <a:t>Метод решения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C49E59FF-0A87-4834-A60B-D3FD215F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098976"/>
              </p:ext>
            </p:extLst>
          </p:nvPr>
        </p:nvGraphicFramePr>
        <p:xfrm>
          <a:off x="1147416" y="2806890"/>
          <a:ext cx="2649330" cy="109919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49330">
                  <a:extLst>
                    <a:ext uri="{9D8B030D-6E8A-4147-A177-3AD203B41FA5}">
                      <a16:colId xmlns:a16="http://schemas.microsoft.com/office/drawing/2014/main" val="2733512822"/>
                    </a:ext>
                  </a:extLst>
                </a:gridCol>
              </a:tblGrid>
              <a:tr h="1099194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1. Запись исходных данных внутри программы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31865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8B38F329-12F4-4835-8C38-F7F0D2C4F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280488"/>
              </p:ext>
            </p:extLst>
          </p:nvPr>
        </p:nvGraphicFramePr>
        <p:xfrm>
          <a:off x="5798923" y="2518657"/>
          <a:ext cx="5163931" cy="16160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163931">
                  <a:extLst>
                    <a:ext uri="{9D8B030D-6E8A-4147-A177-3AD203B41FA5}">
                      <a16:colId xmlns:a16="http://schemas.microsoft.com/office/drawing/2014/main" val="1244435106"/>
                    </a:ext>
                  </a:extLst>
                </a:gridCol>
              </a:tblGrid>
              <a:tr h="161602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dirty="0"/>
                        <a:t>2.  1)Расчет в цикле начальных координат и скоростей тел на основании исходных данных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dirty="0"/>
                        <a:t>     2)Расчет в цикле суммарной начальной энергии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92134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ECB35BC-C04D-425B-93F1-D1B51D6D4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310720"/>
              </p:ext>
            </p:extLst>
          </p:nvPr>
        </p:nvGraphicFramePr>
        <p:xfrm>
          <a:off x="1117594" y="4963677"/>
          <a:ext cx="4696791" cy="8705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96791">
                  <a:extLst>
                    <a:ext uri="{9D8B030D-6E8A-4147-A177-3AD203B41FA5}">
                      <a16:colId xmlns:a16="http://schemas.microsoft.com/office/drawing/2014/main" val="3449442834"/>
                    </a:ext>
                  </a:extLst>
                </a:gridCol>
              </a:tblGrid>
              <a:tr h="870598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3. Заполнение массивов координат, скоростей и энергии в цикле по шагам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219193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D7BF97BB-24DD-47A2-9FC1-2A9A91072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517127"/>
              </p:ext>
            </p:extLst>
          </p:nvPr>
        </p:nvGraphicFramePr>
        <p:xfrm>
          <a:off x="8323453" y="4923912"/>
          <a:ext cx="2649330" cy="870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49330">
                  <a:extLst>
                    <a:ext uri="{9D8B030D-6E8A-4147-A177-3AD203B41FA5}">
                      <a16:colId xmlns:a16="http://schemas.microsoft.com/office/drawing/2014/main" val="1897791449"/>
                    </a:ext>
                  </a:extLst>
                </a:gridCol>
              </a:tblGrid>
              <a:tr h="870599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4. Вывод графиков координат и энергии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276135"/>
                  </a:ext>
                </a:extLst>
              </a:tr>
            </a:tbl>
          </a:graphicData>
        </a:graphic>
      </p:graphicFrame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6E8637FD-12DF-4F7B-BBE9-015E60D69802}"/>
              </a:ext>
            </a:extLst>
          </p:cNvPr>
          <p:cNvCxnSpPr>
            <a:cxnSpLocks/>
          </p:cNvCxnSpPr>
          <p:nvPr/>
        </p:nvCxnSpPr>
        <p:spPr>
          <a:xfrm>
            <a:off x="4164491" y="3349489"/>
            <a:ext cx="13119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275DAFD-510C-4E2E-967E-36E3453AE3E5}"/>
              </a:ext>
            </a:extLst>
          </p:cNvPr>
          <p:cNvCxnSpPr>
            <a:cxnSpLocks/>
          </p:cNvCxnSpPr>
          <p:nvPr/>
        </p:nvCxnSpPr>
        <p:spPr>
          <a:xfrm>
            <a:off x="6145692" y="5310809"/>
            <a:ext cx="18155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D546E8C8-B366-4982-9370-AA60D3C67AA1}"/>
              </a:ext>
            </a:extLst>
          </p:cNvPr>
          <p:cNvCxnSpPr>
            <a:cxnSpLocks/>
          </p:cNvCxnSpPr>
          <p:nvPr/>
        </p:nvCxnSpPr>
        <p:spPr>
          <a:xfrm>
            <a:off x="11115240" y="3352803"/>
            <a:ext cx="7023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311EEE99-BBD7-4B27-88DC-3372CD15C93D}"/>
              </a:ext>
            </a:extLst>
          </p:cNvPr>
          <p:cNvCxnSpPr>
            <a:cxnSpLocks/>
          </p:cNvCxnSpPr>
          <p:nvPr/>
        </p:nvCxnSpPr>
        <p:spPr>
          <a:xfrm>
            <a:off x="397564" y="5393638"/>
            <a:ext cx="5665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8732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TM04033929[[fn=Грифель]]</Template>
  <TotalTime>478</TotalTime>
  <Words>464</Words>
  <Application>Microsoft Office PowerPoint</Application>
  <PresentationFormat>Широкоэкранный</PresentationFormat>
  <Paragraphs>179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Calisto MT</vt:lpstr>
      <vt:lpstr>Cambria Math</vt:lpstr>
      <vt:lpstr>Times New Roman</vt:lpstr>
      <vt:lpstr>Trebuchet MS</vt:lpstr>
      <vt:lpstr>Wingdings 2</vt:lpstr>
      <vt:lpstr>Сланец</vt:lpstr>
      <vt:lpstr>Моделирование эволюции планетной системы TRAPPIST-1 </vt:lpstr>
      <vt:lpstr>Цели</vt:lpstr>
      <vt:lpstr>Входные данные</vt:lpstr>
      <vt:lpstr>Выходные данные</vt:lpstr>
      <vt:lpstr>Математическая модель</vt:lpstr>
      <vt:lpstr>Математическая модель</vt:lpstr>
      <vt:lpstr>Структура данных Исходные данные</vt:lpstr>
      <vt:lpstr>Структура данных используемое в процессе решения</vt:lpstr>
      <vt:lpstr>Метод решения</vt:lpstr>
      <vt:lpstr>Метод решения Развернутый пункт 3</vt:lpstr>
      <vt:lpstr>Пример работы программы</vt:lpstr>
      <vt:lpstr>Пример работы программы</vt:lpstr>
      <vt:lpstr>Пример работы программы</vt:lpstr>
      <vt:lpstr>Возникшие затруднения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Моделирование эволюции планетной системы TRAPPIST-1</dc:title>
  <dc:creator>Елена Сапоровская</dc:creator>
  <cp:lastModifiedBy>Елена Сапоровская</cp:lastModifiedBy>
  <cp:revision>33</cp:revision>
  <dcterms:created xsi:type="dcterms:W3CDTF">2018-04-08T11:03:55Z</dcterms:created>
  <dcterms:modified xsi:type="dcterms:W3CDTF">2018-04-08T19:02:44Z</dcterms:modified>
</cp:coreProperties>
</file>